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6"/>
  </p:notesMasterIdLst>
  <p:sldIdLst>
    <p:sldId id="256" r:id="rId2"/>
    <p:sldId id="257" r:id="rId3"/>
    <p:sldId id="258" r:id="rId4"/>
    <p:sldId id="259" r:id="rId5"/>
    <p:sldId id="261" r:id="rId6"/>
    <p:sldId id="270" r:id="rId7"/>
    <p:sldId id="263" r:id="rId8"/>
    <p:sldId id="264" r:id="rId9"/>
    <p:sldId id="265" r:id="rId10"/>
    <p:sldId id="271" r:id="rId11"/>
    <p:sldId id="266" r:id="rId12"/>
    <p:sldId id="267" r:id="rId13"/>
    <p:sldId id="268" r:id="rId14"/>
    <p:sldId id="26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Corbel" panose="020B050302020402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Slab" panose="020B0604020202020204" charset="0"/>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5" d="100"/>
          <a:sy n="205" d="100"/>
        </p:scale>
        <p:origin x="520"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448e9c78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448e9c78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tuning my parameters, I used Grid Search Cross Validation</a:t>
            </a:r>
            <a:endParaRPr/>
          </a:p>
          <a:p>
            <a:pPr marL="0" lvl="0" indent="0" algn="l" rtl="0">
              <a:spcBef>
                <a:spcPts val="0"/>
              </a:spcBef>
              <a:spcAft>
                <a:spcPts val="0"/>
              </a:spcAft>
              <a:buNone/>
            </a:pPr>
            <a:r>
              <a:rPr lang="en"/>
              <a:t>The m</a:t>
            </a:r>
            <a:endParaRPr/>
          </a:p>
        </p:txBody>
      </p:sp>
    </p:spTree>
    <p:extLst>
      <p:ext uri="{BB962C8B-B14F-4D97-AF65-F5344CB8AC3E}">
        <p14:creationId xmlns:p14="http://schemas.microsoft.com/office/powerpoint/2010/main" val="4273680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8d3669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8d3669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446d08b6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446d08b6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448e9c78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448e9c78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448e9c78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448e9c78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26cc197e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26cc197e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It’s no great discovery that water flows into itself. The issues of one part of the harbor are not entirely isolated from the issues of another. By better understanding how this water quality network works, water quality issues can be treated systematically rather than on a case by case basis.</a:t>
            </a:r>
            <a:endParaRPr/>
          </a:p>
          <a:p>
            <a:pPr marL="457200" lvl="0" indent="-298450" algn="l" rtl="0">
              <a:spcBef>
                <a:spcPts val="0"/>
              </a:spcBef>
              <a:spcAft>
                <a:spcPts val="0"/>
              </a:spcAft>
              <a:buSzPts val="1100"/>
              <a:buChar char="-"/>
            </a:pPr>
            <a:r>
              <a:rPr lang="en"/>
              <a:t>Understanding the system requires constant and broad monitoring which is costly and time consuming.</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446d08b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446d08b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proposed solution is to use geospatial statistics, network analysis, and machine learning to reduce monitoring costs without sacrificing accuracy</a:t>
            </a:r>
            <a:endParaRPr/>
          </a:p>
          <a:p>
            <a:pPr marL="0" lvl="0" indent="0" algn="l" rtl="0">
              <a:spcBef>
                <a:spcPts val="0"/>
              </a:spcBef>
              <a:spcAft>
                <a:spcPts val="0"/>
              </a:spcAft>
              <a:buNone/>
            </a:pPr>
            <a:r>
              <a:rPr lang="en"/>
              <a:t>I looked at Chlorophyll A because it signals harmful algae blooms that can cause cascading effects damaging the natural ecosystem and public health alike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626cc197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26cc197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was 88,000 rows and 100 columns</a:t>
            </a:r>
            <a:endParaRPr/>
          </a:p>
          <a:p>
            <a:pPr marL="0" lvl="0" indent="0" algn="l" rtl="0">
              <a:spcBef>
                <a:spcPts val="0"/>
              </a:spcBef>
              <a:spcAft>
                <a:spcPts val="0"/>
              </a:spcAft>
              <a:buNone/>
            </a:pPr>
            <a:r>
              <a:rPr lang="en"/>
              <a:t>Measurements from 1909</a:t>
            </a:r>
            <a:endParaRPr/>
          </a:p>
          <a:p>
            <a:pPr marL="0" lvl="0" indent="0" algn="l" rtl="0">
              <a:spcBef>
                <a:spcPts val="0"/>
              </a:spcBef>
              <a:spcAft>
                <a:spcPts val="0"/>
              </a:spcAft>
              <a:buNone/>
            </a:pPr>
            <a:r>
              <a:rPr lang="en"/>
              <a:t>250 total sites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446d08b6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446d08b6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Wanted a large enough time span to capture multiple climate anomalies</a:t>
            </a:r>
            <a:endParaRPr/>
          </a:p>
          <a:p>
            <a:pPr marL="457200" lvl="0" indent="-298450" algn="l" rtl="0">
              <a:spcBef>
                <a:spcPts val="0"/>
              </a:spcBef>
              <a:spcAft>
                <a:spcPts val="0"/>
              </a:spcAft>
              <a:buSzPts val="1100"/>
              <a:buChar char="-"/>
            </a:pPr>
            <a:r>
              <a:rPr lang="en"/>
              <a:t>Wanted to focus on sites actively being sampled</a:t>
            </a:r>
            <a:endParaRPr/>
          </a:p>
          <a:p>
            <a:pPr marL="457200" lvl="0" indent="-298450" algn="l" rtl="0">
              <a:spcBef>
                <a:spcPts val="0"/>
              </a:spcBef>
              <a:spcAft>
                <a:spcPts val="0"/>
              </a:spcAft>
              <a:buSzPts val="1100"/>
              <a:buChar char="-"/>
            </a:pPr>
            <a:r>
              <a:rPr lang="en"/>
              <a:t>Reduced the size and scope considerably by dumping redundant data</a:t>
            </a:r>
            <a:endParaRPr/>
          </a:p>
          <a:p>
            <a:pPr marL="457200" lvl="0" indent="-298450" algn="l" rtl="0">
              <a:spcBef>
                <a:spcPts val="0"/>
              </a:spcBef>
              <a:spcAft>
                <a:spcPts val="0"/>
              </a:spcAft>
              <a:buSzPts val="1100"/>
              <a:buChar char="-"/>
            </a:pPr>
            <a:r>
              <a:rPr lang="en"/>
              <a:t>Imputed values based on old measurements</a:t>
            </a:r>
            <a:endParaRPr/>
          </a:p>
          <a:p>
            <a:pPr marL="457200" lvl="0" indent="-298450" algn="l" rtl="0">
              <a:spcBef>
                <a:spcPts val="0"/>
              </a:spcBef>
              <a:spcAft>
                <a:spcPts val="0"/>
              </a:spcAft>
              <a:buSzPts val="1100"/>
              <a:buChar char="-"/>
            </a:pPr>
            <a:r>
              <a:rPr lang="en"/>
              <a:t>Chose chlorphyll as my target vairable because it has far reaching and tangible, immediate effects on an ecosystem such as fish death and drops in dissolved oxygen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446d08b6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446d08b6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Wanted a large enough time span to capture multiple climate anomalies</a:t>
            </a:r>
            <a:endParaRPr/>
          </a:p>
          <a:p>
            <a:pPr marL="457200" lvl="0" indent="-298450" algn="l" rtl="0">
              <a:spcBef>
                <a:spcPts val="0"/>
              </a:spcBef>
              <a:spcAft>
                <a:spcPts val="0"/>
              </a:spcAft>
              <a:buSzPts val="1100"/>
              <a:buChar char="-"/>
            </a:pPr>
            <a:r>
              <a:rPr lang="en"/>
              <a:t>Wanted to focus on sites actively being sampled</a:t>
            </a:r>
            <a:endParaRPr/>
          </a:p>
          <a:p>
            <a:pPr marL="457200" lvl="0" indent="-298450" algn="l" rtl="0">
              <a:spcBef>
                <a:spcPts val="0"/>
              </a:spcBef>
              <a:spcAft>
                <a:spcPts val="0"/>
              </a:spcAft>
              <a:buSzPts val="1100"/>
              <a:buChar char="-"/>
            </a:pPr>
            <a:r>
              <a:rPr lang="en"/>
              <a:t>Reduced the size and scope considerably by dumping redundant data</a:t>
            </a:r>
            <a:endParaRPr/>
          </a:p>
          <a:p>
            <a:pPr marL="457200" lvl="0" indent="-298450" algn="l" rtl="0">
              <a:spcBef>
                <a:spcPts val="0"/>
              </a:spcBef>
              <a:spcAft>
                <a:spcPts val="0"/>
              </a:spcAft>
              <a:buSzPts val="1100"/>
              <a:buChar char="-"/>
            </a:pPr>
            <a:r>
              <a:rPr lang="en"/>
              <a:t>Imputed values based on old measurements</a:t>
            </a:r>
            <a:endParaRPr/>
          </a:p>
          <a:p>
            <a:pPr marL="457200" lvl="0" indent="-298450" algn="l" rtl="0">
              <a:spcBef>
                <a:spcPts val="0"/>
              </a:spcBef>
              <a:spcAft>
                <a:spcPts val="0"/>
              </a:spcAft>
              <a:buSzPts val="1100"/>
              <a:buChar char="-"/>
            </a:pPr>
            <a:r>
              <a:rPr lang="en"/>
              <a:t>Chose chlorphyll as my target vairable because it has far reaching and tangible, immediate effects on an ecosystem such as fish death and drops in dissolved oxygen</a:t>
            </a:r>
            <a:endParaRPr/>
          </a:p>
        </p:txBody>
      </p:sp>
    </p:spTree>
    <p:extLst>
      <p:ext uri="{BB962C8B-B14F-4D97-AF65-F5344CB8AC3E}">
        <p14:creationId xmlns:p14="http://schemas.microsoft.com/office/powerpoint/2010/main" val="3370143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448e9c78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448e9c78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446d08b6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446d08b6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the precision recall curves for two distinct sites.</a:t>
            </a:r>
            <a:endParaRPr/>
          </a:p>
          <a:p>
            <a:pPr marL="0" lvl="0" indent="0" algn="l" rtl="0">
              <a:spcBef>
                <a:spcPts val="0"/>
              </a:spcBef>
              <a:spcAft>
                <a:spcPts val="0"/>
              </a:spcAft>
              <a:buNone/>
            </a:pPr>
            <a:r>
              <a:rPr lang="en"/>
              <a:t>The one on the left is one with good predicatability and the one on the right is one with poor.</a:t>
            </a:r>
            <a:endParaRPr/>
          </a:p>
          <a:p>
            <a:pPr marL="0" lvl="0" indent="0" algn="l" rtl="0">
              <a:spcBef>
                <a:spcPts val="0"/>
              </a:spcBef>
              <a:spcAft>
                <a:spcPts val="0"/>
              </a:spcAft>
              <a:buNone/>
            </a:pPr>
            <a:r>
              <a:rPr lang="en"/>
              <a:t>I looked at 6 sites and found 3 with good predictability. Those are the ones that I developed models for.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448e9c78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448e9c78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tuning my parameters, I used Grid Search Cross Validation</a:t>
            </a:r>
            <a:endParaRPr/>
          </a:p>
          <a:p>
            <a:pPr marL="0" lvl="0" indent="0" algn="l" rtl="0">
              <a:spcBef>
                <a:spcPts val="0"/>
              </a:spcBef>
              <a:spcAft>
                <a:spcPts val="0"/>
              </a:spcAft>
              <a:buNone/>
            </a:pPr>
            <a:r>
              <a:rPr lang="en"/>
              <a:t>The 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348021"/>
            <a:ext cx="6858000" cy="1231118"/>
          </a:xfrm>
        </p:spPr>
        <p:txBody>
          <a:bodyPr wrap="none" anchor="t">
            <a:normAutofit/>
          </a:bodyPr>
          <a:lstStyle>
            <a:lvl1pPr algn="r">
              <a:defRPr sz="7200" b="0" spc="-225">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2770782"/>
            <a:ext cx="6858000" cy="565519"/>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382109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275370"/>
            <a:ext cx="7886700" cy="61451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740569"/>
            <a:ext cx="7886700" cy="253480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42197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3367049"/>
            <a:ext cx="7885509" cy="112637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44006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3376297"/>
            <a:ext cx="7884318" cy="111712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9" name="TextBox 8"/>
          <p:cNvSpPr txBox="1"/>
          <p:nvPr/>
        </p:nvSpPr>
        <p:spPr>
          <a:xfrm>
            <a:off x="833283"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72396345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1745226"/>
            <a:ext cx="7886700" cy="1883876"/>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3637936"/>
            <a:ext cx="7885509" cy="85548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160346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982928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3223127"/>
            <a:ext cx="2205038"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1692266"/>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3655324"/>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3223127"/>
            <a:ext cx="2197894"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692266"/>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3655323"/>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3223127"/>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3655322"/>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824998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558590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517525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43014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6056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009861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20838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21232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2770256"/>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162704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369219"/>
            <a:ext cx="377547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624782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1878806"/>
            <a:ext cx="3768912"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1878806"/>
            <a:ext cx="377666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241260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189339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0570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2417894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615330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369219"/>
            <a:ext cx="767535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61BEF0D-F0BB-DE4B-95CE-6DB70DBA9567}" type="datetimeFigureOut">
              <a:rPr lang="en-US" smtClean="0"/>
              <a:pPr/>
              <a:t>12/12/2024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258697"/>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3" r:id="rId20"/>
    <p:sldLayoutId id="2147483704" r:id="rId21"/>
  </p:sldLayoutIdLst>
  <p:hf sldNum="0" hdr="0" ftr="0" dt="0"/>
  <p:txStyles>
    <p:titleStyle>
      <a:lvl1pPr algn="l" defTabSz="685800" rtl="0" eaLnBrk="1" latinLnBrk="0" hangingPunct="1">
        <a:lnSpc>
          <a:spcPct val="90000"/>
        </a:lnSpc>
        <a:spcBef>
          <a:spcPct val="0"/>
        </a:spcBef>
        <a:buNone/>
        <a:defRPr sz="405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862013" y="690563"/>
            <a:ext cx="6858000" cy="22455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lumMod val="85000"/>
                  </a:schemeClr>
                </a:solidFill>
              </a:rPr>
              <a:t>Technical Support Analysis</a:t>
            </a:r>
            <a:endParaRPr dirty="0">
              <a:solidFill>
                <a:schemeClr val="tx1">
                  <a:lumMod val="85000"/>
                </a:schemeClr>
              </a:solidFill>
            </a:endParaRPr>
          </a:p>
        </p:txBody>
      </p:sp>
      <p:sp>
        <p:nvSpPr>
          <p:cNvPr id="64" name="Google Shape;64;p13"/>
          <p:cNvSpPr txBox="1">
            <a:spLocks noGrp="1"/>
          </p:cNvSpPr>
          <p:nvPr>
            <p:ph type="subTitle" idx="1"/>
          </p:nvPr>
        </p:nvSpPr>
        <p:spPr>
          <a:xfrm>
            <a:off x="766762" y="3766145"/>
            <a:ext cx="6858000" cy="5655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85000"/>
                  </a:schemeClr>
                </a:solidFill>
              </a:rPr>
              <a:t>By</a:t>
            </a:r>
            <a:endParaRPr dirty="0">
              <a:solidFill>
                <a:schemeClr val="tx1">
                  <a:lumMod val="85000"/>
                </a:schemeClr>
              </a:solidFill>
            </a:endParaRPr>
          </a:p>
          <a:p>
            <a:pPr marL="0" lvl="0" indent="0" algn="ctr" rtl="0">
              <a:spcBef>
                <a:spcPts val="0"/>
              </a:spcBef>
              <a:spcAft>
                <a:spcPts val="0"/>
              </a:spcAft>
              <a:buNone/>
            </a:pPr>
            <a:r>
              <a:rPr lang="en-US" dirty="0">
                <a:solidFill>
                  <a:schemeClr val="tx1">
                    <a:lumMod val="85000"/>
                  </a:schemeClr>
                </a:solidFill>
              </a:rPr>
              <a:t>Oleg Makarovskiy</a:t>
            </a:r>
            <a:endParaRPr dirty="0">
              <a:solidFill>
                <a:schemeClr val="tx1">
                  <a:lumMod val="85000"/>
                </a:schemeClr>
              </a:solidFill>
            </a:endParaRPr>
          </a:p>
          <a:p>
            <a:pPr marL="0" lvl="0" indent="0" algn="l" rtl="0">
              <a:spcBef>
                <a:spcPts val="0"/>
              </a:spcBef>
              <a:spcAft>
                <a:spcPts val="0"/>
              </a:spcAft>
              <a:buNone/>
            </a:pPr>
            <a:endParaRPr dirty="0">
              <a:solidFill>
                <a:schemeClr val="tx1">
                  <a:lumMod val="8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3" name="Google Shape;113;p20">
            <a:extLst>
              <a:ext uri="{FF2B5EF4-FFF2-40B4-BE49-F238E27FC236}">
                <a16:creationId xmlns:a16="http://schemas.microsoft.com/office/drawing/2014/main" id="{30998926-C483-42E0-8D8C-6819B2A8E8A7}"/>
              </a:ext>
            </a:extLst>
          </p:cNvPr>
          <p:cNvSpPr txBox="1">
            <a:spLocks/>
          </p:cNvSpPr>
          <p:nvPr/>
        </p:nvSpPr>
        <p:spPr>
          <a:xfrm>
            <a:off x="2571749" y="384995"/>
            <a:ext cx="4581047" cy="685800"/>
          </a:xfrm>
          <a:prstGeom prst="rect">
            <a:avLst/>
          </a:prstGeom>
        </p:spPr>
        <p:txBody>
          <a:bodyPr spcFirstLastPara="1" vert="horz" wrap="square" lIns="91425" tIns="91425" rIns="91425" bIns="91425" rtlCol="0" anchor="b" anchorCtr="0">
            <a:noAutofit/>
          </a:bodyPr>
          <a:lstStyle>
            <a:lvl1pPr algn="l" defTabSz="685800" rtl="0" eaLnBrk="1" latinLnBrk="0" hangingPunct="1">
              <a:lnSpc>
                <a:spcPct val="90000"/>
              </a:lnSpc>
              <a:spcBef>
                <a:spcPct val="0"/>
              </a:spcBef>
              <a:buNone/>
              <a:defRPr sz="405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Bef>
                <a:spcPts val="0"/>
              </a:spcBef>
            </a:pPr>
            <a:r>
              <a:rPr lang="en-US" dirty="0"/>
              <a:t>Feature Importance</a:t>
            </a:r>
          </a:p>
        </p:txBody>
      </p:sp>
      <p:pic>
        <p:nvPicPr>
          <p:cNvPr id="3074" name="Picture 2">
            <a:extLst>
              <a:ext uri="{FF2B5EF4-FFF2-40B4-BE49-F238E27FC236}">
                <a16:creationId xmlns:a16="http://schemas.microsoft.com/office/drawing/2014/main" id="{4C810CFC-076E-4FD2-9400-8CD9758F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65" y="1289459"/>
            <a:ext cx="7192376" cy="359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20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270782" y="295622"/>
            <a:ext cx="2602435"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Summary</a:t>
            </a:r>
            <a:endParaRPr dirty="0"/>
          </a:p>
        </p:txBody>
      </p:sp>
      <p:sp>
        <p:nvSpPr>
          <p:cNvPr id="134" name="Google Shape;134;p23"/>
          <p:cNvSpPr txBox="1">
            <a:spLocks noGrp="1"/>
          </p:cNvSpPr>
          <p:nvPr>
            <p:ph type="body" idx="1"/>
          </p:nvPr>
        </p:nvSpPr>
        <p:spPr>
          <a:xfrm>
            <a:off x="356371" y="844252"/>
            <a:ext cx="8368200" cy="903957"/>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US" sz="1600" dirty="0"/>
              <a:t>Best Recall: </a:t>
            </a:r>
          </a:p>
          <a:p>
            <a:pPr marL="88900" lvl="0" indent="0" algn="l" rtl="0">
              <a:spcBef>
                <a:spcPts val="0"/>
              </a:spcBef>
              <a:spcAft>
                <a:spcPts val="0"/>
              </a:spcAft>
              <a:buSzPts val="2200"/>
              <a:buNone/>
            </a:pPr>
            <a:r>
              <a:rPr lang="en-US" sz="1600" dirty="0"/>
              <a:t>Random Forest (0.59) achieved the highest overall performance metrics, making it the most suitable choice for this classification task</a:t>
            </a:r>
          </a:p>
          <a:p>
            <a:pPr marL="88900" lvl="0" indent="0" algn="l" rtl="0">
              <a:spcBef>
                <a:spcPts val="0"/>
              </a:spcBef>
              <a:spcAft>
                <a:spcPts val="0"/>
              </a:spcAft>
              <a:buSzPts val="2200"/>
              <a:buNone/>
            </a:pPr>
            <a:endParaRPr lang="en-US" sz="1600" dirty="0"/>
          </a:p>
        </p:txBody>
      </p:sp>
      <p:sp>
        <p:nvSpPr>
          <p:cNvPr id="5" name="TextBox 4">
            <a:extLst>
              <a:ext uri="{FF2B5EF4-FFF2-40B4-BE49-F238E27FC236}">
                <a16:creationId xmlns:a16="http://schemas.microsoft.com/office/drawing/2014/main" id="{F1902802-68F1-479C-A31D-E442043948E0}"/>
              </a:ext>
            </a:extLst>
          </p:cNvPr>
          <p:cNvSpPr txBox="1"/>
          <p:nvPr/>
        </p:nvSpPr>
        <p:spPr>
          <a:xfrm>
            <a:off x="217994" y="2502675"/>
            <a:ext cx="8644954" cy="2215991"/>
          </a:xfrm>
          <a:prstGeom prst="rect">
            <a:avLst/>
          </a:prstGeom>
          <a:noFill/>
        </p:spPr>
        <p:txBody>
          <a:bodyPr wrap="square">
            <a:spAutoFit/>
          </a:bodyPr>
          <a:lstStyle/>
          <a:p>
            <a:pPr marL="457200" lvl="0" indent="-368300" algn="l" rtl="0">
              <a:spcBef>
                <a:spcPts val="0"/>
              </a:spcBef>
              <a:spcAft>
                <a:spcPts val="0"/>
              </a:spcAft>
              <a:buSzPts val="2200"/>
              <a:buChar char="❖"/>
            </a:pPr>
            <a:r>
              <a:rPr lang="en-US" sz="1400" dirty="0"/>
              <a:t>Increase </a:t>
            </a:r>
            <a:r>
              <a:rPr lang="en-US" sz="1400" dirty="0" err="1"/>
              <a:t>n_estimators</a:t>
            </a:r>
            <a:r>
              <a:rPr lang="en-US" sz="1400" dirty="0"/>
              <a:t> to 100 or 200 to improve model stability. Experiment with </a:t>
            </a:r>
            <a:r>
              <a:rPr lang="en-US" sz="1400" dirty="0" err="1"/>
              <a:t>max_depth</a:t>
            </a:r>
            <a:r>
              <a:rPr lang="en-US" sz="1400" dirty="0"/>
              <a:t> to further control overfitting.</a:t>
            </a:r>
          </a:p>
          <a:p>
            <a:pPr marL="88900" lvl="0" algn="l" rtl="0">
              <a:spcBef>
                <a:spcPts val="0"/>
              </a:spcBef>
              <a:spcAft>
                <a:spcPts val="0"/>
              </a:spcAft>
              <a:buSzPts val="2200"/>
            </a:pPr>
            <a:endParaRPr lang="en-US" sz="1400" dirty="0"/>
          </a:p>
          <a:p>
            <a:pPr marL="457200" indent="-368300">
              <a:buSzPts val="2200"/>
              <a:buFontTx/>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Examine the importance of features to identify key drivers of the target variable.</a:t>
            </a:r>
          </a:p>
          <a:p>
            <a:pPr marL="457200" indent="-368300">
              <a:buSzPts val="2200"/>
              <a:buFontTx/>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Use class weighting or resampling methods to improve performance for the minority class</a:t>
            </a:r>
          </a:p>
          <a:p>
            <a:pPr marL="457200" indent="-368300">
              <a:buSzPts val="2200"/>
              <a:buFontTx/>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Consider using more advanced ensemble methods like Gradient Boosting (e.g.,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LightGBM</a:t>
            </a:r>
            <a:r>
              <a:rPr lang="en-US" sz="1600" dirty="0">
                <a:effectLst/>
                <a:latin typeface="Calibri" panose="020F0502020204030204" pitchFamily="34" charset="0"/>
                <a:ea typeface="Calibri" panose="020F0502020204030204" pitchFamily="34" charset="0"/>
                <a:cs typeface="Times New Roman" panose="02020603050405020304" pitchFamily="18" charset="0"/>
              </a:rPr>
              <a:t>) or hyperparameter optimization with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RandomizedSearchCV</a:t>
            </a:r>
            <a:r>
              <a:rPr lang="en-US" sz="1600" dirty="0">
                <a:effectLst/>
                <a:latin typeface="Calibri" panose="020F0502020204030204" pitchFamily="34" charset="0"/>
                <a:ea typeface="Calibri" panose="020F0502020204030204" pitchFamily="34" charset="0"/>
                <a:cs typeface="Times New Roman" panose="02020603050405020304" pitchFamily="18" charset="0"/>
              </a:rPr>
              <a:t> or Bayesian Optimization.</a:t>
            </a:r>
          </a:p>
          <a:p>
            <a:pPr marL="457200" indent="-368300">
              <a:buSzPts val="2200"/>
              <a:buFontTx/>
              <a:buChar cha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88900" lvl="0" algn="l" rtl="0">
              <a:spcBef>
                <a:spcPts val="0"/>
              </a:spcBef>
              <a:spcAft>
                <a:spcPts val="0"/>
              </a:spcAft>
              <a:buSzPts val="2200"/>
            </a:pPr>
            <a:endParaRPr lang="en-US" sz="1400" dirty="0"/>
          </a:p>
        </p:txBody>
      </p:sp>
      <p:sp>
        <p:nvSpPr>
          <p:cNvPr id="6" name="Google Shape;133;p23">
            <a:extLst>
              <a:ext uri="{FF2B5EF4-FFF2-40B4-BE49-F238E27FC236}">
                <a16:creationId xmlns:a16="http://schemas.microsoft.com/office/drawing/2014/main" id="{46D14CE9-B2E4-4AAB-8A90-23DD6300A12A}"/>
              </a:ext>
            </a:extLst>
          </p:cNvPr>
          <p:cNvSpPr txBox="1">
            <a:spLocks/>
          </p:cNvSpPr>
          <p:nvPr/>
        </p:nvSpPr>
        <p:spPr>
          <a:xfrm>
            <a:off x="2461527" y="1830222"/>
            <a:ext cx="4220944" cy="686100"/>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000"/>
              <a:buNone/>
              <a:defRPr sz="405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dirty="0"/>
              <a:t>Recommendation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2514430" y="243604"/>
            <a:ext cx="4045200" cy="10419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 Research</a:t>
            </a:r>
            <a:endParaRPr dirty="0"/>
          </a:p>
        </p:txBody>
      </p:sp>
      <p:sp>
        <p:nvSpPr>
          <p:cNvPr id="141" name="Google Shape;141;p24"/>
          <p:cNvSpPr txBox="1">
            <a:spLocks noGrp="1"/>
          </p:cNvSpPr>
          <p:nvPr>
            <p:ph type="body" idx="2"/>
          </p:nvPr>
        </p:nvSpPr>
        <p:spPr>
          <a:xfrm>
            <a:off x="508344" y="1667274"/>
            <a:ext cx="8211002" cy="2206117"/>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dirty="0"/>
              <a:t>Conduct further feature engineering looking for stronger dependencies</a:t>
            </a:r>
          </a:p>
          <a:p>
            <a:pPr marL="114300" lvl="0" indent="0" algn="l" rtl="0">
              <a:spcBef>
                <a:spcPts val="0"/>
              </a:spcBef>
              <a:spcAft>
                <a:spcPts val="0"/>
              </a:spcAft>
              <a:buSzPts val="1800"/>
              <a:buNone/>
            </a:pPr>
            <a:endParaRPr dirty="0"/>
          </a:p>
          <a:p>
            <a:pPr marL="457200" lvl="0" indent="-342900" algn="l" rtl="0">
              <a:spcBef>
                <a:spcPts val="0"/>
              </a:spcBef>
              <a:spcAft>
                <a:spcPts val="0"/>
              </a:spcAft>
              <a:buSzPts val="1800"/>
              <a:buChar char="❖"/>
            </a:pPr>
            <a:r>
              <a:rPr lang="en-US" dirty="0"/>
              <a:t>Add probability of an event for each survey result outcome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2549400" y="1885288"/>
            <a:ext cx="4045200" cy="8089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lumMod val="85000"/>
                  </a:schemeClr>
                </a:solidFill>
              </a:rPr>
              <a:t>The Problem:</a:t>
            </a:r>
            <a:endParaRPr sz="2400" dirty="0">
              <a:solidFill>
                <a:schemeClr val="tx1">
                  <a:lumMod val="85000"/>
                </a:schemeClr>
              </a:solidFill>
            </a:endParaRPr>
          </a:p>
        </p:txBody>
      </p:sp>
      <p:sp>
        <p:nvSpPr>
          <p:cNvPr id="70" name="Google Shape;70;p14"/>
          <p:cNvSpPr txBox="1"/>
          <p:nvPr/>
        </p:nvSpPr>
        <p:spPr>
          <a:xfrm>
            <a:off x="887825" y="3115150"/>
            <a:ext cx="7308000" cy="9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tx1">
                    <a:lumMod val="85000"/>
                  </a:schemeClr>
                </a:solidFill>
                <a:latin typeface="Roboto Slab"/>
                <a:ea typeface="Roboto Slab"/>
                <a:cs typeface="Roboto Slab"/>
                <a:sym typeface="Roboto Slab"/>
              </a:rPr>
              <a:t>Predict level of customer satisfaction</a:t>
            </a:r>
            <a:endParaRPr dirty="0">
              <a:solidFill>
                <a:schemeClr val="tx1">
                  <a:lumMod val="85000"/>
                </a:schemeClr>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lumMod val="85000"/>
                  </a:schemeClr>
                </a:solidFill>
              </a:rPr>
              <a:t>The Solution:</a:t>
            </a:r>
            <a:endParaRPr sz="2400" dirty="0">
              <a:solidFill>
                <a:schemeClr val="tx1">
                  <a:lumMod val="85000"/>
                </a:schemeClr>
              </a:solidFill>
            </a:endParaRPr>
          </a:p>
        </p:txBody>
      </p:sp>
      <p:sp>
        <p:nvSpPr>
          <p:cNvPr id="76" name="Google Shape;76;p15"/>
          <p:cNvSpPr txBox="1"/>
          <p:nvPr/>
        </p:nvSpPr>
        <p:spPr>
          <a:xfrm>
            <a:off x="887825" y="3115150"/>
            <a:ext cx="7308000" cy="9948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tx1">
                    <a:lumMod val="85000"/>
                  </a:schemeClr>
                </a:solidFill>
                <a:latin typeface="Roboto Slab"/>
                <a:ea typeface="Roboto Slab"/>
                <a:cs typeface="Roboto Slab"/>
                <a:sym typeface="Roboto Slab"/>
              </a:rPr>
              <a:t>Define main features affecting customer satisfaction</a:t>
            </a:r>
            <a:endParaRPr lang="en-US" dirty="0">
              <a:solidFill>
                <a:schemeClr val="tx1">
                  <a:lumMod val="85000"/>
                </a:schemeClr>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6"/>
          <p:cNvSpPr txBox="1">
            <a:spLocks noGrp="1"/>
          </p:cNvSpPr>
          <p:nvPr>
            <p:ph type="title"/>
          </p:nvPr>
        </p:nvSpPr>
        <p:spPr>
          <a:xfrm>
            <a:off x="1785678" y="1764950"/>
            <a:ext cx="5572644" cy="9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lumMod val="85000"/>
                  </a:schemeClr>
                </a:solidFill>
              </a:rPr>
              <a:t>The Data</a:t>
            </a:r>
            <a:endParaRPr dirty="0">
              <a:solidFill>
                <a:schemeClr val="tx1">
                  <a:lumMod val="85000"/>
                </a:schemeClr>
              </a:solidFill>
            </a:endParaRPr>
          </a:p>
        </p:txBody>
      </p:sp>
      <p:sp>
        <p:nvSpPr>
          <p:cNvPr id="81" name="Google Shape;81;p16"/>
          <p:cNvSpPr txBox="1"/>
          <p:nvPr/>
        </p:nvSpPr>
        <p:spPr>
          <a:xfrm>
            <a:off x="1298775" y="4629900"/>
            <a:ext cx="7560056" cy="466500"/>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en" dirty="0"/>
              <a:t>Data Source: </a:t>
            </a:r>
            <a:r>
              <a:rPr lang="en-US" sz="1100" u="sng" dirty="0">
                <a:solidFill>
                  <a:schemeClr val="accent5"/>
                </a:solidFill>
              </a:rPr>
              <a:t>https://www.kaggle.com/datasets/suvroo/technical-support-dataset/discussion?sort=undefined</a:t>
            </a:r>
            <a:endParaRPr sz="1200" dirty="0">
              <a:solidFill>
                <a:schemeClr val="dk1"/>
              </a:solidFill>
              <a:latin typeface="Roboto"/>
              <a:ea typeface="Roboto"/>
              <a:cs typeface="Roboto"/>
              <a:sym typeface="Roboto"/>
            </a:endParaRPr>
          </a:p>
        </p:txBody>
      </p:sp>
      <p:sp>
        <p:nvSpPr>
          <p:cNvPr id="6" name="TextBox 5">
            <a:extLst>
              <a:ext uri="{FF2B5EF4-FFF2-40B4-BE49-F238E27FC236}">
                <a16:creationId xmlns:a16="http://schemas.microsoft.com/office/drawing/2014/main" id="{C694DB94-65FA-4938-B725-FAD383B34D8C}"/>
              </a:ext>
            </a:extLst>
          </p:cNvPr>
          <p:cNvSpPr txBox="1"/>
          <p:nvPr/>
        </p:nvSpPr>
        <p:spPr>
          <a:xfrm>
            <a:off x="6269065" y="680795"/>
            <a:ext cx="2020425" cy="369332"/>
          </a:xfrm>
          <a:prstGeom prst="rect">
            <a:avLst/>
          </a:prstGeom>
          <a:noFill/>
        </p:spPr>
        <p:txBody>
          <a:bodyPr wrap="none" rtlCol="0">
            <a:spAutoFit/>
          </a:bodyPr>
          <a:lstStyle/>
          <a:p>
            <a:r>
              <a:rPr lang="en-US" dirty="0"/>
              <a:t>1173 lines with data</a:t>
            </a:r>
          </a:p>
        </p:txBody>
      </p:sp>
      <p:sp>
        <p:nvSpPr>
          <p:cNvPr id="10" name="TextBox 9">
            <a:extLst>
              <a:ext uri="{FF2B5EF4-FFF2-40B4-BE49-F238E27FC236}">
                <a16:creationId xmlns:a16="http://schemas.microsoft.com/office/drawing/2014/main" id="{362C5FE9-D29E-4535-950C-CCFDB9767641}"/>
              </a:ext>
            </a:extLst>
          </p:cNvPr>
          <p:cNvSpPr txBox="1"/>
          <p:nvPr/>
        </p:nvSpPr>
        <p:spPr>
          <a:xfrm>
            <a:off x="6729928" y="1783361"/>
            <a:ext cx="1237839" cy="369332"/>
          </a:xfrm>
          <a:prstGeom prst="rect">
            <a:avLst/>
          </a:prstGeom>
          <a:noFill/>
        </p:spPr>
        <p:txBody>
          <a:bodyPr wrap="none" rtlCol="0">
            <a:spAutoFit/>
          </a:bodyPr>
          <a:lstStyle/>
          <a:p>
            <a:r>
              <a:rPr lang="en-US" dirty="0"/>
              <a:t>47 features</a:t>
            </a:r>
          </a:p>
        </p:txBody>
      </p:sp>
      <p:sp>
        <p:nvSpPr>
          <p:cNvPr id="11" name="TextBox 10">
            <a:extLst>
              <a:ext uri="{FF2B5EF4-FFF2-40B4-BE49-F238E27FC236}">
                <a16:creationId xmlns:a16="http://schemas.microsoft.com/office/drawing/2014/main" id="{E4DFD22A-95A5-4709-BC7C-7D142DA4B58D}"/>
              </a:ext>
            </a:extLst>
          </p:cNvPr>
          <p:cNvSpPr txBox="1"/>
          <p:nvPr/>
        </p:nvSpPr>
        <p:spPr>
          <a:xfrm>
            <a:off x="6471845" y="2885927"/>
            <a:ext cx="1906227" cy="369332"/>
          </a:xfrm>
          <a:prstGeom prst="rect">
            <a:avLst/>
          </a:prstGeom>
          <a:noFill/>
        </p:spPr>
        <p:txBody>
          <a:bodyPr wrap="none" rtlCol="0">
            <a:spAutoFit/>
          </a:bodyPr>
          <a:lstStyle/>
          <a:p>
            <a:r>
              <a:rPr lang="en-US" dirty="0"/>
              <a:t>1-5 Survey Results</a:t>
            </a:r>
          </a:p>
        </p:txBody>
      </p:sp>
      <p:sp>
        <p:nvSpPr>
          <p:cNvPr id="12" name="TextBox 11">
            <a:extLst>
              <a:ext uri="{FF2B5EF4-FFF2-40B4-BE49-F238E27FC236}">
                <a16:creationId xmlns:a16="http://schemas.microsoft.com/office/drawing/2014/main" id="{4917C099-1AB5-43E4-8D20-635A33108F27}"/>
              </a:ext>
            </a:extLst>
          </p:cNvPr>
          <p:cNvSpPr txBox="1"/>
          <p:nvPr/>
        </p:nvSpPr>
        <p:spPr>
          <a:xfrm>
            <a:off x="6245821" y="3988493"/>
            <a:ext cx="2319866" cy="646331"/>
          </a:xfrm>
          <a:prstGeom prst="rect">
            <a:avLst/>
          </a:prstGeom>
          <a:noFill/>
        </p:spPr>
        <p:txBody>
          <a:bodyPr wrap="none" rtlCol="0">
            <a:spAutoFit/>
          </a:bodyPr>
          <a:lstStyle/>
          <a:p>
            <a:r>
              <a:rPr lang="en-US" dirty="0"/>
              <a:t>Satisfied / Dissatisfied </a:t>
            </a:r>
          </a:p>
          <a:p>
            <a:pPr algn="ctr"/>
            <a:r>
              <a:rPr lang="en-US" dirty="0"/>
              <a:t>approach</a:t>
            </a:r>
          </a:p>
        </p:txBody>
      </p:sp>
      <p:pic>
        <p:nvPicPr>
          <p:cNvPr id="13" name="Picture 12">
            <a:extLst>
              <a:ext uri="{FF2B5EF4-FFF2-40B4-BE49-F238E27FC236}">
                <a16:creationId xmlns:a16="http://schemas.microsoft.com/office/drawing/2014/main" id="{78747AD4-CDC1-4D7E-83ED-F7B3DADCD71C}"/>
              </a:ext>
            </a:extLst>
          </p:cNvPr>
          <p:cNvPicPr/>
          <p:nvPr/>
        </p:nvPicPr>
        <p:blipFill>
          <a:blip r:embed="rId3"/>
          <a:stretch>
            <a:fillRect/>
          </a:stretch>
        </p:blipFill>
        <p:spPr>
          <a:xfrm>
            <a:off x="221630" y="1475400"/>
            <a:ext cx="5943600" cy="2037715"/>
          </a:xfrm>
          <a:prstGeom prst="rect">
            <a:avLst/>
          </a:prstGeom>
        </p:spPr>
      </p:pic>
      <p:pic>
        <p:nvPicPr>
          <p:cNvPr id="14" name="Picture 13">
            <a:extLst>
              <a:ext uri="{FF2B5EF4-FFF2-40B4-BE49-F238E27FC236}">
                <a16:creationId xmlns:a16="http://schemas.microsoft.com/office/drawing/2014/main" id="{3EE3C15D-E7AD-453B-9996-CB514A1986CD}"/>
              </a:ext>
            </a:extLst>
          </p:cNvPr>
          <p:cNvPicPr/>
          <p:nvPr/>
        </p:nvPicPr>
        <p:blipFill>
          <a:blip r:embed="rId4"/>
          <a:stretch>
            <a:fillRect/>
          </a:stretch>
        </p:blipFill>
        <p:spPr>
          <a:xfrm>
            <a:off x="176954" y="609029"/>
            <a:ext cx="2665561" cy="41268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additive="base">
                                        <p:cTn id="27" dur="500" fill="hold"/>
                                        <p:tgtEl>
                                          <p:spTgt spid="81"/>
                                        </p:tgtEl>
                                        <p:attrNameLst>
                                          <p:attrName>ppt_x</p:attrName>
                                        </p:attrNameLst>
                                      </p:cBhvr>
                                      <p:tavLst>
                                        <p:tav tm="0">
                                          <p:val>
                                            <p:strVal val="#ppt_x"/>
                                          </p:val>
                                        </p:tav>
                                        <p:tav tm="100000">
                                          <p:val>
                                            <p:strVal val="#ppt_x"/>
                                          </p:val>
                                        </p:tav>
                                      </p:tavLst>
                                    </p:anim>
                                    <p:anim calcmode="lin" valueType="num">
                                      <p:cBhvr additive="base">
                                        <p:cTn id="2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6"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2549400" y="415491"/>
            <a:ext cx="4045200" cy="77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Arial" panose="020B0604020202020204" pitchFamily="34" charset="0"/>
                <a:cs typeface="Arial" panose="020B0604020202020204" pitchFamily="34" charset="0"/>
              </a:rPr>
              <a:t>Data Wrangling</a:t>
            </a:r>
            <a:endParaRPr dirty="0">
              <a:latin typeface="Arial" panose="020B0604020202020204" pitchFamily="34" charset="0"/>
              <a:cs typeface="Arial" panose="020B0604020202020204" pitchFamily="34" charset="0"/>
            </a:endParaRPr>
          </a:p>
        </p:txBody>
      </p:sp>
      <p:sp>
        <p:nvSpPr>
          <p:cNvPr id="96" name="Google Shape;96;p18"/>
          <p:cNvSpPr txBox="1">
            <a:spLocks noGrp="1"/>
          </p:cNvSpPr>
          <p:nvPr>
            <p:ph type="subTitle" idx="1"/>
          </p:nvPr>
        </p:nvSpPr>
        <p:spPr>
          <a:xfrm>
            <a:off x="1569914" y="1621298"/>
            <a:ext cx="5548642" cy="10497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85000"/>
                  </a:schemeClr>
                </a:solidFill>
                <a:latin typeface="Arial" panose="020B0604020202020204" pitchFamily="34" charset="0"/>
                <a:cs typeface="Arial" panose="020B0604020202020204" pitchFamily="34" charset="0"/>
              </a:rPr>
              <a:t>Original dataset had </a:t>
            </a:r>
            <a:r>
              <a:rPr lang="en" sz="2000" dirty="0">
                <a:solidFill>
                  <a:schemeClr val="tx1">
                    <a:lumMod val="85000"/>
                  </a:schemeClr>
                </a:solidFill>
                <a:latin typeface="Arial" panose="020B0604020202020204" pitchFamily="34" charset="0"/>
                <a:cs typeface="Arial" panose="020B0604020202020204" pitchFamily="34" charset="0"/>
              </a:rPr>
              <a:t>1173</a:t>
            </a:r>
            <a:r>
              <a:rPr lang="en" dirty="0">
                <a:solidFill>
                  <a:schemeClr val="tx1">
                    <a:lumMod val="85000"/>
                  </a:schemeClr>
                </a:solidFill>
                <a:latin typeface="Arial" panose="020B0604020202020204" pitchFamily="34" charset="0"/>
                <a:cs typeface="Arial" panose="020B0604020202020204" pitchFamily="34" charset="0"/>
              </a:rPr>
              <a:t> rows </a:t>
            </a:r>
          </a:p>
          <a:p>
            <a:pPr marL="0" lvl="0" indent="0" algn="ctr" rtl="0">
              <a:spcBef>
                <a:spcPts val="0"/>
              </a:spcBef>
              <a:spcAft>
                <a:spcPts val="0"/>
              </a:spcAft>
              <a:buNone/>
            </a:pPr>
            <a:r>
              <a:rPr lang="en" dirty="0">
                <a:solidFill>
                  <a:schemeClr val="tx1">
                    <a:lumMod val="85000"/>
                  </a:schemeClr>
                </a:solidFill>
                <a:latin typeface="Arial" panose="020B0604020202020204" pitchFamily="34" charset="0"/>
                <a:cs typeface="Arial" panose="020B0604020202020204" pitchFamily="34" charset="0"/>
              </a:rPr>
              <a:t>and 47 columns</a:t>
            </a:r>
            <a:endParaRPr dirty="0">
              <a:solidFill>
                <a:schemeClr val="tx1">
                  <a:lumMod val="85000"/>
                </a:schemeClr>
              </a:solidFill>
              <a:latin typeface="Arial" panose="020B0604020202020204" pitchFamily="34" charset="0"/>
              <a:cs typeface="Arial" panose="020B0604020202020204" pitchFamily="34" charset="0"/>
            </a:endParaRPr>
          </a:p>
        </p:txBody>
      </p:sp>
      <p:sp>
        <p:nvSpPr>
          <p:cNvPr id="95" name="Google Shape;95;p18"/>
          <p:cNvSpPr txBox="1">
            <a:spLocks noGrp="1"/>
          </p:cNvSpPr>
          <p:nvPr>
            <p:ph type="body" idx="2"/>
          </p:nvPr>
        </p:nvSpPr>
        <p:spPr>
          <a:xfrm>
            <a:off x="2052558" y="2818471"/>
            <a:ext cx="4721868" cy="228447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latin typeface="Arial" panose="020B0604020202020204" pitchFamily="34" charset="0"/>
                <a:cs typeface="Arial" panose="020B0604020202020204" pitchFamily="34" charset="0"/>
              </a:rPr>
              <a:t>Analyze data distribution</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US" dirty="0">
                <a:latin typeface="Arial" panose="020B0604020202020204" pitchFamily="34" charset="0"/>
                <a:cs typeface="Arial" panose="020B0604020202020204" pitchFamily="34" charset="0"/>
              </a:rPr>
              <a:t>Analyze dependencies</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Drop redundant columns</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Target Variable: Survey results</a:t>
            </a:r>
            <a:endParaRPr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809552" y="425323"/>
            <a:ext cx="7406938" cy="77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Arial" panose="020B0604020202020204" pitchFamily="34" charset="0"/>
                <a:cs typeface="Arial" panose="020B0604020202020204" pitchFamily="34" charset="0"/>
              </a:rPr>
              <a:t>Exploratory Data Analysis</a:t>
            </a:r>
            <a:endParaRPr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3A656D7-ABEC-434F-B289-FD1C7926727A}"/>
              </a:ext>
            </a:extLst>
          </p:cNvPr>
          <p:cNvPicPr>
            <a:picLocks noChangeAspect="1"/>
          </p:cNvPicPr>
          <p:nvPr/>
        </p:nvPicPr>
        <p:blipFill>
          <a:blip r:embed="rId3"/>
          <a:stretch>
            <a:fillRect/>
          </a:stretch>
        </p:blipFill>
        <p:spPr>
          <a:xfrm>
            <a:off x="631277" y="1143819"/>
            <a:ext cx="2466222" cy="2047262"/>
          </a:xfrm>
          <a:prstGeom prst="rect">
            <a:avLst/>
          </a:prstGeom>
        </p:spPr>
      </p:pic>
      <p:pic>
        <p:nvPicPr>
          <p:cNvPr id="9" name="Picture 8">
            <a:extLst>
              <a:ext uri="{FF2B5EF4-FFF2-40B4-BE49-F238E27FC236}">
                <a16:creationId xmlns:a16="http://schemas.microsoft.com/office/drawing/2014/main" id="{2D107E10-8BB0-45C7-8B42-20A5215919DE}"/>
              </a:ext>
            </a:extLst>
          </p:cNvPr>
          <p:cNvPicPr>
            <a:picLocks noChangeAspect="1"/>
          </p:cNvPicPr>
          <p:nvPr/>
        </p:nvPicPr>
        <p:blipFill>
          <a:blip r:embed="rId4"/>
          <a:stretch>
            <a:fillRect/>
          </a:stretch>
        </p:blipFill>
        <p:spPr>
          <a:xfrm>
            <a:off x="3878347" y="1151059"/>
            <a:ext cx="3046840" cy="1931047"/>
          </a:xfrm>
          <a:prstGeom prst="rect">
            <a:avLst/>
          </a:prstGeom>
        </p:spPr>
      </p:pic>
      <p:pic>
        <p:nvPicPr>
          <p:cNvPr id="11" name="Picture 10">
            <a:extLst>
              <a:ext uri="{FF2B5EF4-FFF2-40B4-BE49-F238E27FC236}">
                <a16:creationId xmlns:a16="http://schemas.microsoft.com/office/drawing/2014/main" id="{8CB11693-33C0-44E0-BB78-D3FA37122834}"/>
              </a:ext>
            </a:extLst>
          </p:cNvPr>
          <p:cNvPicPr>
            <a:picLocks noChangeAspect="1"/>
          </p:cNvPicPr>
          <p:nvPr/>
        </p:nvPicPr>
        <p:blipFill>
          <a:blip r:embed="rId5"/>
          <a:stretch>
            <a:fillRect/>
          </a:stretch>
        </p:blipFill>
        <p:spPr>
          <a:xfrm>
            <a:off x="1894136" y="3280697"/>
            <a:ext cx="2877748" cy="1780218"/>
          </a:xfrm>
          <a:prstGeom prst="rect">
            <a:avLst/>
          </a:prstGeom>
        </p:spPr>
      </p:pic>
      <p:pic>
        <p:nvPicPr>
          <p:cNvPr id="13" name="Picture 12">
            <a:extLst>
              <a:ext uri="{FF2B5EF4-FFF2-40B4-BE49-F238E27FC236}">
                <a16:creationId xmlns:a16="http://schemas.microsoft.com/office/drawing/2014/main" id="{636597C4-24B5-42BC-B341-C42DB2876CDE}"/>
              </a:ext>
            </a:extLst>
          </p:cNvPr>
          <p:cNvPicPr>
            <a:picLocks noChangeAspect="1"/>
          </p:cNvPicPr>
          <p:nvPr/>
        </p:nvPicPr>
        <p:blipFill>
          <a:blip r:embed="rId6"/>
          <a:stretch>
            <a:fillRect/>
          </a:stretch>
        </p:blipFill>
        <p:spPr>
          <a:xfrm>
            <a:off x="5797581" y="3262551"/>
            <a:ext cx="2877748" cy="1773910"/>
          </a:xfrm>
          <a:prstGeom prst="rect">
            <a:avLst/>
          </a:prstGeom>
        </p:spPr>
      </p:pic>
    </p:spTree>
    <p:extLst>
      <p:ext uri="{BB962C8B-B14F-4D97-AF65-F5344CB8AC3E}">
        <p14:creationId xmlns:p14="http://schemas.microsoft.com/office/powerpoint/2010/main" val="1525381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20"/>
          <p:cNvSpPr txBox="1">
            <a:spLocks noGrp="1"/>
          </p:cNvSpPr>
          <p:nvPr>
            <p:ph type="body" idx="2"/>
          </p:nvPr>
        </p:nvSpPr>
        <p:spPr>
          <a:xfrm>
            <a:off x="2694703" y="1830676"/>
            <a:ext cx="3999900" cy="236442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dirty="0"/>
              <a:t>Logistic Regression</a:t>
            </a:r>
            <a:br>
              <a:rPr lang="en" sz="2000" dirty="0"/>
            </a:br>
            <a:endParaRPr sz="2000" dirty="0"/>
          </a:p>
          <a:p>
            <a:pPr marL="457200" lvl="0" indent="-355600" algn="l" rtl="0">
              <a:spcBef>
                <a:spcPts val="0"/>
              </a:spcBef>
              <a:spcAft>
                <a:spcPts val="0"/>
              </a:spcAft>
              <a:buSzPts val="2000"/>
              <a:buChar char="❖"/>
            </a:pPr>
            <a:r>
              <a:rPr lang="en" sz="2000" dirty="0"/>
              <a:t>Random Forest Classifier</a:t>
            </a:r>
            <a:br>
              <a:rPr lang="en" sz="2000" dirty="0"/>
            </a:br>
            <a:endParaRPr sz="2000" dirty="0"/>
          </a:p>
          <a:p>
            <a:pPr marL="457200" lvl="0" indent="-355600" algn="l" rtl="0">
              <a:spcBef>
                <a:spcPts val="0"/>
              </a:spcBef>
              <a:spcAft>
                <a:spcPts val="0"/>
              </a:spcAft>
              <a:buSzPts val="2000"/>
              <a:buChar char="❖"/>
            </a:pPr>
            <a:r>
              <a:rPr lang="en" sz="2000" dirty="0"/>
              <a:t>DecisionTree</a:t>
            </a:r>
            <a:endParaRPr sz="2000" dirty="0"/>
          </a:p>
        </p:txBody>
      </p:sp>
      <p:sp>
        <p:nvSpPr>
          <p:cNvPr id="113" name="Google Shape;113;p20"/>
          <p:cNvSpPr txBox="1">
            <a:spLocks noGrp="1"/>
          </p:cNvSpPr>
          <p:nvPr>
            <p:ph type="title" idx="4294967295"/>
          </p:nvPr>
        </p:nvSpPr>
        <p:spPr>
          <a:xfrm>
            <a:off x="2571750" y="384995"/>
            <a:ext cx="4000500" cy="6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Selection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87900" y="244993"/>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Models Comparison: Precision Recall </a:t>
            </a:r>
            <a:endParaRPr dirty="0"/>
          </a:p>
        </p:txBody>
      </p:sp>
      <p:pic>
        <p:nvPicPr>
          <p:cNvPr id="1026" name="Picture 2">
            <a:extLst>
              <a:ext uri="{FF2B5EF4-FFF2-40B4-BE49-F238E27FC236}">
                <a16:creationId xmlns:a16="http://schemas.microsoft.com/office/drawing/2014/main" id="{1D277A87-D05A-4007-81D0-0917C66B3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04" y="991891"/>
            <a:ext cx="2792368" cy="1891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CBEF35-B24C-44CE-B49D-E55D8524C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723" y="1053793"/>
            <a:ext cx="2792369" cy="1891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0F2A274-B6E9-4887-9D71-997D230C87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03" y="3182156"/>
            <a:ext cx="2792369" cy="18912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55180F2-62E5-41BC-8830-EFB6755A85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722" y="3144100"/>
            <a:ext cx="2792369" cy="189121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6B8894-AC75-4238-A191-9D99476C5928}"/>
              </a:ext>
            </a:extLst>
          </p:cNvPr>
          <p:cNvSpPr txBox="1"/>
          <p:nvPr/>
        </p:nvSpPr>
        <p:spPr>
          <a:xfrm>
            <a:off x="2941577" y="1233245"/>
            <a:ext cx="1865997" cy="1009572"/>
          </a:xfrm>
          <a:prstGeom prst="rect">
            <a:avLst/>
          </a:prstGeom>
          <a:noFill/>
        </p:spPr>
        <p:txBody>
          <a:bodyPr wrap="square">
            <a:spAutoFit/>
          </a:bodyPr>
          <a:lstStyle/>
          <a:p>
            <a:pPr marL="0" marR="0">
              <a:lnSpc>
                <a:spcPct val="107000"/>
              </a:lnSpc>
              <a:spcBef>
                <a:spcPts val="0"/>
              </a:spcBef>
              <a:spcAft>
                <a:spcPts val="0"/>
              </a:spcAft>
            </a:pPr>
            <a:r>
              <a:rPr lang="en-US" sz="700" b="1" dirty="0">
                <a:effectLst/>
                <a:latin typeface="Calibri" panose="020F0502020204030204" pitchFamily="34" charset="0"/>
                <a:ea typeface="Times New Roman" panose="02020603050405020304" pitchFamily="18" charset="0"/>
                <a:cs typeface="Calibri" panose="020F0502020204030204" pitchFamily="34" charset="0"/>
              </a:rPr>
              <a:t>Logistic Regression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Accuracy:</a:t>
            </a:r>
            <a:r>
              <a:rPr lang="en-US" sz="700" dirty="0">
                <a:effectLst/>
                <a:latin typeface="Calibri" panose="020F0502020204030204" pitchFamily="34" charset="0"/>
                <a:ea typeface="Times New Roman" panose="02020603050405020304" pitchFamily="18" charset="0"/>
                <a:cs typeface="Calibri" panose="020F0502020204030204" pitchFamily="34" charset="0"/>
              </a:rPr>
              <a:t> 63%</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Precision (Weighted Avg):</a:t>
            </a:r>
            <a:r>
              <a:rPr lang="en-US" sz="700" dirty="0">
                <a:effectLst/>
                <a:latin typeface="Calibri" panose="020F0502020204030204" pitchFamily="34" charset="0"/>
                <a:ea typeface="Times New Roman" panose="02020603050405020304" pitchFamily="18" charset="0"/>
                <a:cs typeface="Calibri" panose="020F0502020204030204" pitchFamily="34" charset="0"/>
              </a:rPr>
              <a:t> 0.49</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Recall (Weighted Avg):</a:t>
            </a:r>
            <a:r>
              <a:rPr lang="en-US" sz="700" dirty="0">
                <a:effectLst/>
                <a:latin typeface="Calibri" panose="020F0502020204030204" pitchFamily="34" charset="0"/>
                <a:ea typeface="Times New Roman" panose="02020603050405020304" pitchFamily="18" charset="0"/>
                <a:cs typeface="Calibri" panose="020F0502020204030204" pitchFamily="34" charset="0"/>
              </a:rPr>
              <a:t> 0.53</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F1-Score (Weighted Avg):</a:t>
            </a:r>
            <a:r>
              <a:rPr lang="en-US" sz="700" dirty="0">
                <a:effectLst/>
                <a:latin typeface="Calibri" panose="020F0502020204030204" pitchFamily="34" charset="0"/>
                <a:ea typeface="Times New Roman" panose="02020603050405020304" pitchFamily="18" charset="0"/>
                <a:cs typeface="Calibri" panose="020F0502020204030204" pitchFamily="34" charset="0"/>
              </a:rPr>
              <a:t> 0.49</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Best Parameters:</a:t>
            </a:r>
            <a:r>
              <a:rPr lang="en-US" sz="700" dirty="0">
                <a:effectLst/>
                <a:latin typeface="Calibri" panose="020F0502020204030204" pitchFamily="34" charset="0"/>
                <a:ea typeface="Times New Roman" panose="02020603050405020304" pitchFamily="18" charset="0"/>
                <a:cs typeface="Calibri" panose="020F0502020204030204" pitchFamily="34" charset="0"/>
              </a:rPr>
              <a:t> C=0.01, </a:t>
            </a:r>
          </a:p>
          <a:p>
            <a:pPr lvl="2">
              <a:lnSpc>
                <a:spcPct val="107000"/>
              </a:lnSpc>
              <a:buSzPts val="1000"/>
              <a:tabLst>
                <a:tab pos="457200" algn="l"/>
              </a:tabLst>
            </a:pPr>
            <a:r>
              <a:rPr lang="en-US" sz="700" dirty="0">
                <a:effectLst/>
                <a:latin typeface="Calibri" panose="020F0502020204030204" pitchFamily="34" charset="0"/>
                <a:ea typeface="Times New Roman" panose="02020603050405020304" pitchFamily="18" charset="0"/>
                <a:cs typeface="Calibri" panose="020F0502020204030204" pitchFamily="34" charset="0"/>
              </a:rPr>
              <a:t>        penalty='l2’, </a:t>
            </a:r>
          </a:p>
          <a:p>
            <a:pPr lvl="2">
              <a:lnSpc>
                <a:spcPct val="107000"/>
              </a:lnSpc>
              <a:buSzPts val="1000"/>
              <a:tabLst>
                <a:tab pos="457200" algn="l"/>
              </a:tabLst>
            </a:pPr>
            <a:r>
              <a:rPr lang="en-US" sz="700" dirty="0">
                <a:latin typeface="Calibri" panose="020F0502020204030204" pitchFamily="34" charset="0"/>
                <a:ea typeface="Times New Roman" panose="02020603050405020304" pitchFamily="18" charset="0"/>
                <a:cs typeface="Calibri" panose="020F0502020204030204" pitchFamily="34" charset="0"/>
              </a:rPr>
              <a:t>        </a:t>
            </a:r>
            <a:r>
              <a:rPr lang="en-US" sz="700" dirty="0">
                <a:effectLst/>
                <a:latin typeface="Calibri" panose="020F0502020204030204" pitchFamily="34" charset="0"/>
                <a:ea typeface="Times New Roman" panose="02020603050405020304" pitchFamily="18" charset="0"/>
                <a:cs typeface="Calibri" panose="020F0502020204030204" pitchFamily="34" charset="0"/>
              </a:rPr>
              <a:t>solver='</a:t>
            </a:r>
            <a:r>
              <a:rPr lang="en-US" sz="700" dirty="0" err="1">
                <a:effectLst/>
                <a:latin typeface="Calibri" panose="020F0502020204030204" pitchFamily="34" charset="0"/>
                <a:ea typeface="Times New Roman" panose="02020603050405020304" pitchFamily="18" charset="0"/>
                <a:cs typeface="Calibri" panose="020F0502020204030204" pitchFamily="34" charset="0"/>
              </a:rPr>
              <a:t>lbfgs</a:t>
            </a:r>
            <a:r>
              <a:rPr lang="en-US" sz="700" dirty="0">
                <a:effectLst/>
                <a:latin typeface="Calibri" panose="020F0502020204030204" pitchFamily="34" charset="0"/>
                <a:ea typeface="Times New Roman" panose="02020603050405020304" pitchFamily="18" charset="0"/>
                <a:cs typeface="Calibri" panose="020F0502020204030204" pitchFamily="34" charset="0"/>
              </a:rPr>
              <a: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1709DE75-F93B-416A-A941-EBB3446A2510}"/>
              </a:ext>
            </a:extLst>
          </p:cNvPr>
          <p:cNvSpPr txBox="1"/>
          <p:nvPr/>
        </p:nvSpPr>
        <p:spPr>
          <a:xfrm>
            <a:off x="2989623" y="2403160"/>
            <a:ext cx="2211608" cy="1124860"/>
          </a:xfrm>
          <a:prstGeom prst="rect">
            <a:avLst/>
          </a:prstGeom>
          <a:noFill/>
        </p:spPr>
        <p:txBody>
          <a:bodyPr wrap="square">
            <a:spAutoFit/>
          </a:bodyPr>
          <a:lstStyle/>
          <a:p>
            <a:pPr marL="0" marR="0">
              <a:lnSpc>
                <a:spcPct val="107000"/>
              </a:lnSpc>
              <a:spcBef>
                <a:spcPts val="0"/>
              </a:spcBef>
              <a:spcAft>
                <a:spcPts val="0"/>
              </a:spcAft>
            </a:pPr>
            <a:r>
              <a:rPr lang="en-US" sz="700" b="1" dirty="0">
                <a:effectLst/>
                <a:latin typeface="Calibri" panose="020F0502020204030204" pitchFamily="34" charset="0"/>
                <a:ea typeface="Times New Roman" panose="02020603050405020304" pitchFamily="18" charset="0"/>
                <a:cs typeface="Calibri" panose="020F0502020204030204" pitchFamily="34" charset="0"/>
              </a:rPr>
              <a:t>Decision Tree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Accuracy:</a:t>
            </a:r>
            <a:r>
              <a:rPr lang="en-US" sz="700" dirty="0">
                <a:effectLst/>
                <a:latin typeface="Calibri" panose="020F0502020204030204" pitchFamily="34" charset="0"/>
                <a:ea typeface="Times New Roman" panose="02020603050405020304" pitchFamily="18" charset="0"/>
                <a:cs typeface="Calibri" panose="020F0502020204030204" pitchFamily="34" charset="0"/>
              </a:rPr>
              <a:t> 49%</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Precision (Weighted Avg):</a:t>
            </a:r>
            <a:r>
              <a:rPr lang="en-US" sz="700" dirty="0">
                <a:effectLst/>
                <a:latin typeface="Calibri" panose="020F0502020204030204" pitchFamily="34" charset="0"/>
                <a:ea typeface="Times New Roman" panose="02020603050405020304" pitchFamily="18" charset="0"/>
                <a:cs typeface="Calibri" panose="020F0502020204030204" pitchFamily="34" charset="0"/>
              </a:rPr>
              <a:t> 0.50</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Recall (Weighted Avg):</a:t>
            </a:r>
            <a:r>
              <a:rPr lang="en-US" sz="700" dirty="0">
                <a:effectLst/>
                <a:latin typeface="Calibri" panose="020F0502020204030204" pitchFamily="34" charset="0"/>
                <a:ea typeface="Times New Roman" panose="02020603050405020304" pitchFamily="18" charset="0"/>
                <a:cs typeface="Calibri" panose="020F0502020204030204" pitchFamily="34" charset="0"/>
              </a:rPr>
              <a:t> 0.49</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F1-Score (Weighted Avg):</a:t>
            </a:r>
            <a:r>
              <a:rPr lang="en-US" sz="700" dirty="0">
                <a:effectLst/>
                <a:latin typeface="Calibri" panose="020F0502020204030204" pitchFamily="34" charset="0"/>
                <a:ea typeface="Times New Roman" panose="02020603050405020304" pitchFamily="18" charset="0"/>
                <a:cs typeface="Calibri" panose="020F0502020204030204" pitchFamily="34" charset="0"/>
              </a:rPr>
              <a:t> 0.49</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Best Parameters:</a:t>
            </a:r>
            <a:r>
              <a:rPr lang="en-US" sz="700" dirty="0">
                <a:effectLst/>
                <a:latin typeface="Calibri" panose="020F0502020204030204" pitchFamily="34" charset="0"/>
                <a:ea typeface="Times New Roman" panose="02020603050405020304" pitchFamily="18" charset="0"/>
                <a:cs typeface="Calibri" panose="020F0502020204030204" pitchFamily="34" charset="0"/>
              </a:rPr>
              <a:t> criterion='entropy’, </a:t>
            </a:r>
          </a:p>
          <a:p>
            <a:pPr marR="0" lvl="0">
              <a:lnSpc>
                <a:spcPct val="107000"/>
              </a:lnSpc>
              <a:spcBef>
                <a:spcPts val="0"/>
              </a:spcBef>
              <a:spcAft>
                <a:spcPts val="0"/>
              </a:spcAft>
              <a:buSzPts val="1000"/>
              <a:tabLst>
                <a:tab pos="457200" algn="l"/>
              </a:tabLst>
            </a:pPr>
            <a:r>
              <a:rPr lang="en-US" sz="700" dirty="0">
                <a:latin typeface="Calibri" panose="020F0502020204030204" pitchFamily="34" charset="0"/>
                <a:ea typeface="Times New Roman" panose="02020603050405020304" pitchFamily="18" charset="0"/>
                <a:cs typeface="Calibri" panose="020F0502020204030204" pitchFamily="34" charset="0"/>
              </a:rPr>
              <a:t>		    </a:t>
            </a:r>
            <a:r>
              <a:rPr lang="en-US" sz="700" dirty="0" err="1">
                <a:effectLst/>
                <a:latin typeface="Calibri" panose="020F0502020204030204" pitchFamily="34" charset="0"/>
                <a:ea typeface="Times New Roman" panose="02020603050405020304" pitchFamily="18" charset="0"/>
                <a:cs typeface="Calibri" panose="020F0502020204030204" pitchFamily="34" charset="0"/>
              </a:rPr>
              <a:t>max_depth</a:t>
            </a:r>
            <a:r>
              <a:rPr lang="en-US" sz="700" dirty="0">
                <a:effectLst/>
                <a:latin typeface="Calibri" panose="020F0502020204030204" pitchFamily="34" charset="0"/>
                <a:ea typeface="Times New Roman" panose="02020603050405020304" pitchFamily="18" charset="0"/>
                <a:cs typeface="Calibri" panose="020F0502020204030204" pitchFamily="34" charset="0"/>
              </a:rPr>
              <a:t>=None, </a:t>
            </a:r>
          </a:p>
          <a:p>
            <a:pPr marR="0" lvl="0">
              <a:lnSpc>
                <a:spcPct val="107000"/>
              </a:lnSpc>
              <a:spcBef>
                <a:spcPts val="0"/>
              </a:spcBef>
              <a:spcAft>
                <a:spcPts val="0"/>
              </a:spcAft>
              <a:buSzPts val="1000"/>
              <a:tabLst>
                <a:tab pos="457200" algn="l"/>
              </a:tabLst>
            </a:pPr>
            <a:r>
              <a:rPr lang="en-US" sz="700" dirty="0">
                <a:latin typeface="Calibri" panose="020F0502020204030204" pitchFamily="34" charset="0"/>
                <a:ea typeface="Times New Roman" panose="02020603050405020304" pitchFamily="18" charset="0"/>
                <a:cs typeface="Calibri" panose="020F0502020204030204" pitchFamily="34" charset="0"/>
              </a:rPr>
              <a:t>	 	    </a:t>
            </a:r>
            <a:r>
              <a:rPr lang="en-US" sz="700" dirty="0" err="1">
                <a:effectLst/>
                <a:latin typeface="Calibri" panose="020F0502020204030204" pitchFamily="34" charset="0"/>
                <a:ea typeface="Times New Roman" panose="02020603050405020304" pitchFamily="18" charset="0"/>
                <a:cs typeface="Calibri" panose="020F0502020204030204" pitchFamily="34" charset="0"/>
              </a:rPr>
              <a:t>min_samples_split</a:t>
            </a:r>
            <a:r>
              <a:rPr lang="en-US" sz="700" dirty="0">
                <a:effectLst/>
                <a:latin typeface="Calibri" panose="020F0502020204030204" pitchFamily="34" charset="0"/>
                <a:ea typeface="Times New Roman" panose="02020603050405020304" pitchFamily="18" charset="0"/>
                <a:cs typeface="Calibri" panose="020F0502020204030204" pitchFamily="34" charset="0"/>
              </a:rPr>
              <a:t>=10, </a:t>
            </a:r>
          </a:p>
          <a:p>
            <a:pPr marR="0" lvl="0">
              <a:lnSpc>
                <a:spcPct val="107000"/>
              </a:lnSpc>
              <a:spcBef>
                <a:spcPts val="0"/>
              </a:spcBef>
              <a:spcAft>
                <a:spcPts val="0"/>
              </a:spcAft>
              <a:buSzPts val="1000"/>
              <a:tabLst>
                <a:tab pos="457200" algn="l"/>
              </a:tabLst>
            </a:pPr>
            <a:r>
              <a:rPr lang="en-US" sz="700" dirty="0">
                <a:latin typeface="Calibri" panose="020F0502020204030204" pitchFamily="34" charset="0"/>
                <a:ea typeface="Times New Roman" panose="02020603050405020304" pitchFamily="18" charset="0"/>
                <a:cs typeface="Calibri" panose="020F0502020204030204" pitchFamily="34" charset="0"/>
              </a:rPr>
              <a:t>		    </a:t>
            </a:r>
            <a:r>
              <a:rPr lang="en-US" sz="700" dirty="0" err="1">
                <a:effectLst/>
                <a:latin typeface="Calibri" panose="020F0502020204030204" pitchFamily="34" charset="0"/>
                <a:ea typeface="Times New Roman" panose="02020603050405020304" pitchFamily="18" charset="0"/>
                <a:cs typeface="Calibri" panose="020F0502020204030204" pitchFamily="34" charset="0"/>
              </a:rPr>
              <a:t>min_samples_leaf</a:t>
            </a:r>
            <a:r>
              <a:rPr lang="en-US" sz="700" dirty="0">
                <a:effectLst/>
                <a:latin typeface="Calibri" panose="020F0502020204030204" pitchFamily="34" charset="0"/>
                <a:ea typeface="Times New Roman" panose="02020603050405020304" pitchFamily="18" charset="0"/>
                <a:cs typeface="Calibri" panose="020F0502020204030204" pitchFamily="34" charset="0"/>
              </a:rPr>
              <a:t>=2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626C995-BFFE-455B-AD60-BF6B6497284E}"/>
              </a:ext>
            </a:extLst>
          </p:cNvPr>
          <p:cNvSpPr txBox="1"/>
          <p:nvPr/>
        </p:nvSpPr>
        <p:spPr>
          <a:xfrm>
            <a:off x="2989623" y="3650720"/>
            <a:ext cx="2289100" cy="1124860"/>
          </a:xfrm>
          <a:prstGeom prst="rect">
            <a:avLst/>
          </a:prstGeom>
          <a:noFill/>
        </p:spPr>
        <p:txBody>
          <a:bodyPr wrap="square">
            <a:spAutoFit/>
          </a:bodyPr>
          <a:lstStyle/>
          <a:p>
            <a:pPr marL="0" marR="0">
              <a:lnSpc>
                <a:spcPct val="107000"/>
              </a:lnSpc>
              <a:spcBef>
                <a:spcPts val="0"/>
              </a:spcBef>
              <a:spcAft>
                <a:spcPts val="0"/>
              </a:spcAft>
            </a:pPr>
            <a:r>
              <a:rPr lang="en-US" sz="700" b="1" dirty="0">
                <a:effectLst/>
                <a:latin typeface="Calibri" panose="020F0502020204030204" pitchFamily="34" charset="0"/>
                <a:ea typeface="Times New Roman" panose="02020603050405020304" pitchFamily="18" charset="0"/>
                <a:cs typeface="Calibri" panose="020F0502020204030204" pitchFamily="34" charset="0"/>
              </a:rPr>
              <a:t>Random Forest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Accuracy:</a:t>
            </a:r>
            <a:r>
              <a:rPr lang="en-US" sz="700" dirty="0">
                <a:effectLst/>
                <a:latin typeface="Calibri" panose="020F0502020204030204" pitchFamily="34" charset="0"/>
                <a:ea typeface="Times New Roman" panose="02020603050405020304" pitchFamily="18" charset="0"/>
                <a:cs typeface="Calibri" panose="020F0502020204030204" pitchFamily="34" charset="0"/>
              </a:rPr>
              <a:t> 62%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Precision (Weighted Avg):</a:t>
            </a:r>
            <a:r>
              <a:rPr lang="en-US" sz="700" dirty="0">
                <a:effectLst/>
                <a:latin typeface="Calibri" panose="020F0502020204030204" pitchFamily="34" charset="0"/>
                <a:ea typeface="Times New Roman" panose="02020603050405020304" pitchFamily="18" charset="0"/>
                <a:cs typeface="Calibri" panose="020F0502020204030204" pitchFamily="34" charset="0"/>
              </a:rPr>
              <a:t> 0.57</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Recall (Weighted Avg):</a:t>
            </a:r>
            <a:r>
              <a:rPr lang="en-US" sz="700" dirty="0">
                <a:effectLst/>
                <a:latin typeface="Calibri" panose="020F0502020204030204" pitchFamily="34" charset="0"/>
                <a:ea typeface="Times New Roman" panose="02020603050405020304" pitchFamily="18" charset="0"/>
                <a:cs typeface="Calibri" panose="020F0502020204030204" pitchFamily="34" charset="0"/>
              </a:rPr>
              <a:t> 0.59</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F1-Score (Weighted Avg):</a:t>
            </a:r>
            <a:r>
              <a:rPr lang="en-US" sz="700" dirty="0">
                <a:effectLst/>
                <a:latin typeface="Calibri" panose="020F0502020204030204" pitchFamily="34" charset="0"/>
                <a:ea typeface="Times New Roman" panose="02020603050405020304" pitchFamily="18" charset="0"/>
                <a:cs typeface="Calibri" panose="020F0502020204030204" pitchFamily="34" charset="0"/>
              </a:rPr>
              <a:t> 0.57</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700" b="1" dirty="0">
                <a:effectLst/>
                <a:latin typeface="Calibri" panose="020F0502020204030204" pitchFamily="34" charset="0"/>
                <a:ea typeface="Times New Roman" panose="02020603050405020304" pitchFamily="18" charset="0"/>
                <a:cs typeface="Calibri" panose="020F0502020204030204" pitchFamily="34" charset="0"/>
              </a:rPr>
              <a:t>Best Parameters:</a:t>
            </a:r>
            <a:r>
              <a:rPr lang="en-US" sz="700" dirty="0">
                <a:effectLst/>
                <a:latin typeface="Calibri" panose="020F0502020204030204" pitchFamily="34" charset="0"/>
                <a:ea typeface="Times New Roman" panose="02020603050405020304" pitchFamily="18" charset="0"/>
                <a:cs typeface="Calibri" panose="020F0502020204030204" pitchFamily="34" charset="0"/>
              </a:rPr>
              <a:t> </a:t>
            </a:r>
            <a:r>
              <a:rPr lang="en-US" sz="700" dirty="0" err="1">
                <a:effectLst/>
                <a:latin typeface="Calibri" panose="020F0502020204030204" pitchFamily="34" charset="0"/>
                <a:ea typeface="Times New Roman" panose="02020603050405020304" pitchFamily="18" charset="0"/>
                <a:cs typeface="Calibri" panose="020F0502020204030204" pitchFamily="34" charset="0"/>
              </a:rPr>
              <a:t>n_estimators</a:t>
            </a:r>
            <a:r>
              <a:rPr lang="en-US" sz="700" dirty="0">
                <a:effectLst/>
                <a:latin typeface="Calibri" panose="020F0502020204030204" pitchFamily="34" charset="0"/>
                <a:ea typeface="Times New Roman" panose="02020603050405020304" pitchFamily="18" charset="0"/>
                <a:cs typeface="Calibri" panose="020F0502020204030204" pitchFamily="34" charset="0"/>
              </a:rPr>
              <a:t>=50, </a:t>
            </a:r>
          </a:p>
          <a:p>
            <a:pPr lvl="1">
              <a:lnSpc>
                <a:spcPct val="107000"/>
              </a:lnSpc>
              <a:buSzPts val="1000"/>
              <a:tabLst>
                <a:tab pos="457200" algn="l"/>
              </a:tabLst>
            </a:pPr>
            <a:r>
              <a:rPr lang="en-US" sz="700" dirty="0">
                <a:latin typeface="Calibri" panose="020F0502020204030204" pitchFamily="34" charset="0"/>
                <a:ea typeface="Times New Roman" panose="02020603050405020304" pitchFamily="18" charset="0"/>
                <a:cs typeface="Calibri" panose="020F0502020204030204" pitchFamily="34" charset="0"/>
              </a:rPr>
              <a:t>	    </a:t>
            </a:r>
            <a:r>
              <a:rPr lang="en-US" sz="700" dirty="0">
                <a:effectLst/>
                <a:latin typeface="Calibri" panose="020F0502020204030204" pitchFamily="34" charset="0"/>
                <a:ea typeface="Times New Roman" panose="02020603050405020304" pitchFamily="18" charset="0"/>
                <a:cs typeface="Calibri" panose="020F0502020204030204" pitchFamily="34" charset="0"/>
              </a:rPr>
              <a:t>criterion='</a:t>
            </a:r>
            <a:r>
              <a:rPr lang="en-US" sz="700" dirty="0" err="1">
                <a:effectLst/>
                <a:latin typeface="Calibri" panose="020F0502020204030204" pitchFamily="34" charset="0"/>
                <a:ea typeface="Times New Roman" panose="02020603050405020304" pitchFamily="18" charset="0"/>
                <a:cs typeface="Calibri" panose="020F0502020204030204" pitchFamily="34" charset="0"/>
              </a:rPr>
              <a:t>gini</a:t>
            </a:r>
            <a:r>
              <a:rPr lang="en-US" sz="700" dirty="0">
                <a:effectLst/>
                <a:latin typeface="Calibri" panose="020F0502020204030204" pitchFamily="34" charset="0"/>
                <a:ea typeface="Times New Roman" panose="02020603050405020304" pitchFamily="18" charset="0"/>
                <a:cs typeface="Calibri" panose="020F0502020204030204" pitchFamily="34" charset="0"/>
              </a:rPr>
              <a:t>’, </a:t>
            </a:r>
          </a:p>
          <a:p>
            <a:pPr lvl="1">
              <a:lnSpc>
                <a:spcPct val="107000"/>
              </a:lnSpc>
              <a:buSzPts val="1000"/>
              <a:tabLst>
                <a:tab pos="457200" algn="l"/>
              </a:tabLst>
            </a:pPr>
            <a:r>
              <a:rPr lang="en-US" sz="700" dirty="0">
                <a:latin typeface="Calibri" panose="020F0502020204030204" pitchFamily="34" charset="0"/>
                <a:ea typeface="Times New Roman" panose="02020603050405020304" pitchFamily="18" charset="0"/>
                <a:cs typeface="Calibri" panose="020F0502020204030204" pitchFamily="34" charset="0"/>
              </a:rPr>
              <a:t>	    </a:t>
            </a:r>
            <a:r>
              <a:rPr lang="en-US" sz="700" dirty="0" err="1">
                <a:effectLst/>
                <a:latin typeface="Calibri" panose="020F0502020204030204" pitchFamily="34" charset="0"/>
                <a:ea typeface="Times New Roman" panose="02020603050405020304" pitchFamily="18" charset="0"/>
                <a:cs typeface="Calibri" panose="020F0502020204030204" pitchFamily="34" charset="0"/>
              </a:rPr>
              <a:t>min_samples_split</a:t>
            </a:r>
            <a:r>
              <a:rPr lang="en-US" sz="700" dirty="0">
                <a:effectLst/>
                <a:latin typeface="Calibri" panose="020F0502020204030204" pitchFamily="34" charset="0"/>
                <a:ea typeface="Times New Roman" panose="02020603050405020304" pitchFamily="18" charset="0"/>
                <a:cs typeface="Calibri" panose="020F0502020204030204" pitchFamily="34" charset="0"/>
              </a:rPr>
              <a:t>=10, </a:t>
            </a:r>
          </a:p>
          <a:p>
            <a:pPr lvl="1">
              <a:lnSpc>
                <a:spcPct val="107000"/>
              </a:lnSpc>
              <a:buSzPts val="1000"/>
              <a:tabLst>
                <a:tab pos="457200" algn="l"/>
              </a:tabLst>
            </a:pPr>
            <a:r>
              <a:rPr lang="en-US" sz="700" dirty="0">
                <a:latin typeface="Calibri" panose="020F0502020204030204" pitchFamily="34" charset="0"/>
                <a:ea typeface="Times New Roman" panose="02020603050405020304" pitchFamily="18" charset="0"/>
                <a:cs typeface="Calibri" panose="020F0502020204030204" pitchFamily="34" charset="0"/>
              </a:rPr>
              <a:t>	    </a:t>
            </a:r>
            <a:r>
              <a:rPr lang="en-US" sz="700" dirty="0" err="1">
                <a:effectLst/>
                <a:latin typeface="Calibri" panose="020F0502020204030204" pitchFamily="34" charset="0"/>
                <a:ea typeface="Times New Roman" panose="02020603050405020304" pitchFamily="18" charset="0"/>
                <a:cs typeface="Calibri" panose="020F0502020204030204" pitchFamily="34" charset="0"/>
              </a:rPr>
              <a:t>min_samples_leaf</a:t>
            </a:r>
            <a:r>
              <a:rPr lang="en-US" sz="700" dirty="0">
                <a:effectLst/>
                <a:latin typeface="Calibri" panose="020F0502020204030204" pitchFamily="34" charset="0"/>
                <a:ea typeface="Times New Roman" panose="02020603050405020304" pitchFamily="18" charset="0"/>
                <a:cs typeface="Calibri" panose="020F0502020204030204" pitchFamily="34" charset="0"/>
              </a:rPr>
              <a:t>=5</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050" name="Picture 2">
            <a:extLst>
              <a:ext uri="{FF2B5EF4-FFF2-40B4-BE49-F238E27FC236}">
                <a16:creationId xmlns:a16="http://schemas.microsoft.com/office/drawing/2014/main" id="{8912AEC9-5FE3-40AE-8357-352A9170B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75" y="1062409"/>
            <a:ext cx="8796838" cy="2855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TM04033923[[fn=Depth]]</Template>
  <TotalTime>1336</TotalTime>
  <Words>727</Words>
  <Application>Microsoft Office PowerPoint</Application>
  <PresentationFormat>On-screen Show (16:9)</PresentationFormat>
  <Paragraphs>93</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Corbel</vt:lpstr>
      <vt:lpstr>Roboto</vt:lpstr>
      <vt:lpstr>Arial</vt:lpstr>
      <vt:lpstr>Symbol</vt:lpstr>
      <vt:lpstr>Roboto Slab</vt:lpstr>
      <vt:lpstr>Depth</vt:lpstr>
      <vt:lpstr>Technical Support Analysis</vt:lpstr>
      <vt:lpstr>The Problem:</vt:lpstr>
      <vt:lpstr>The Solution:</vt:lpstr>
      <vt:lpstr>The Data</vt:lpstr>
      <vt:lpstr>Data Wrangling</vt:lpstr>
      <vt:lpstr>Exploratory Data Analysis</vt:lpstr>
      <vt:lpstr>Model Selection</vt:lpstr>
      <vt:lpstr>Models Comparison: Precision Recall </vt:lpstr>
      <vt:lpstr>PowerPoint Presentation</vt:lpstr>
      <vt:lpstr>PowerPoint Presentation</vt:lpstr>
      <vt:lpstr>Summary</vt:lpstr>
      <vt:lpstr>Future Research</vt:lpstr>
      <vt:lpstr>Thank You!</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dc:title>
  <dc:creator>Oleg Makarovskiy</dc:creator>
  <cp:lastModifiedBy>Jenny Makarovskaia</cp:lastModifiedBy>
  <cp:revision>19</cp:revision>
  <dcterms:modified xsi:type="dcterms:W3CDTF">2024-12-12T23:05:28Z</dcterms:modified>
</cp:coreProperties>
</file>